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1" r:id="rId4"/>
    <p:sldId id="313" r:id="rId5"/>
    <p:sldId id="312" r:id="rId6"/>
    <p:sldId id="273" r:id="rId7"/>
    <p:sldId id="314" r:id="rId8"/>
    <p:sldId id="274" r:id="rId9"/>
    <p:sldId id="305" r:id="rId10"/>
    <p:sldId id="276" r:id="rId11"/>
    <p:sldId id="306" r:id="rId12"/>
    <p:sldId id="317" r:id="rId13"/>
    <p:sldId id="315" r:id="rId14"/>
    <p:sldId id="316" r:id="rId15"/>
    <p:sldId id="310" r:id="rId16"/>
    <p:sldId id="311" r:id="rId17"/>
    <p:sldId id="290" r:id="rId18"/>
    <p:sldId id="260" r:id="rId19"/>
  </p:sldIdLst>
  <p:sldSz cx="9144000" cy="6858000" type="screen4x3"/>
  <p:notesSz cx="68072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szczak Paul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8561" autoAdjust="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727C6B-6685-476F-8ED8-4846953357A6}" type="datetimeFigureOut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450" y="9409113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D75C9D-2C53-433E-9C57-7037282F535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45CC6-4FE9-468C-9222-8F74137A0E62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44DDD2-BEB5-47F4-963A-26BDBE9E4C14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FDA82-8F4E-4EDB-93D0-7205D41F806F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76335-795E-433B-8594-2014A8764F4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5166FA-DC52-4953-B6DC-B6A29A7DCB75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73C4E-6550-4C3C-AA86-780C0F465310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823951-FEC8-466F-88BA-6EC494E5F69E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37B8F-60DF-4FA4-A8FB-E0E79CF609B2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32913-A39F-44C1-8695-89FE76482DC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D592D-91B3-4503-8DDA-35B8C5589D32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A48A9-6C7F-4C91-A982-33391E66F5B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3A66C-1525-4271-91DD-3755C48D5AFD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F905-3596-49B5-90B8-33DE1D7B85D2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5E00-DBFF-42DA-B298-A51895C4F62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EE7B-3B0C-4056-9877-7E0F6FCFAFE5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87B4-4EB5-4CC8-B52F-2E95073342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2BE3-06BB-4B29-B3AD-FAC8D615B86F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8D4C-C562-429F-828D-B276514A64C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D517-FFCD-4F8A-BBB0-F4B4A9C654FD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A2C0-B109-46CE-8F1C-0CA52621062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D5386-2B60-4C80-B5A9-B996C18BF8D1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67A5-ADFA-49D4-9041-1FF75391B36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6AE2-B481-4806-A475-17CCF72FC7B3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F900-88FB-4E0D-ACDD-40B5DEFB372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0BA6-82CF-42CA-A627-946D4F508910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01CE-A55C-44AB-98B9-47CA1053A6B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95C9-2540-43BA-8776-C53B6980EF17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CA23-0510-49EE-B9CE-3BA13311E9E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B9C4-0B7E-4EA3-A541-A0C372D0C47B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F0B6-DE04-4A7D-B781-10D82CFBE95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DBE7-4DF8-48A0-9D75-81B4A00C5F43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B0DD-4EF0-4FA9-9DBB-BB19EC5E047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9F2E-9727-476D-8FF2-799D9A28FE7A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E839-3C4D-4DAB-B8AC-74DC3AB83A4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F8157-681A-4B45-9446-B52A7E877590}" type="datetime1">
              <a:rPr lang="pl-PL"/>
              <a:pPr>
                <a:defRPr/>
              </a:pPr>
              <a:t>2013-10-03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00500-F255-4F27-AE9A-4FB93DF8DDB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244951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l-PL" sz="3600" b="1" dirty="0" smtClean="0"/>
              <a:t>Wyniki kontroli internetowych dostawców audiowizualnych usług </a:t>
            </a:r>
            <a:br>
              <a:rPr lang="pl-PL" sz="3600" b="1" dirty="0" smtClean="0"/>
            </a:br>
            <a:r>
              <a:rPr lang="pl-PL" sz="3600" b="1" dirty="0" smtClean="0"/>
              <a:t> na żądanie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652963"/>
            <a:ext cx="6400800" cy="9858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Departament Monitoringu </a:t>
            </a:r>
            <a:r>
              <a:rPr lang="pl-PL" sz="2400" b="1" dirty="0">
                <a:solidFill>
                  <a:schemeClr val="tx1"/>
                </a:solidFill>
              </a:rPr>
              <a:t>Biura </a:t>
            </a:r>
            <a:r>
              <a:rPr lang="pl-PL" sz="2400" b="1" dirty="0" smtClean="0">
                <a:solidFill>
                  <a:schemeClr val="tx1"/>
                </a:solidFill>
              </a:rPr>
              <a:t>KRRiT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Warszawa 2013</a:t>
            </a:r>
            <a:endParaRPr lang="pl-PL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  <p:pic>
        <p:nvPicPr>
          <p:cNvPr id="1433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DF45D-7D2E-4CEC-B6B0-95FFD91A07AC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84213" y="1916113"/>
            <a:ext cx="8059737" cy="10779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Tylko 2 dostawców usług medialnych na swoich stronach umieściło filmy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 audiodeskrypcją: 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Strefa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VoD oraz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VOD.INTERIA.PL</a:t>
            </a:r>
            <a:br>
              <a:rPr lang="pl-PL" sz="1600" b="1" dirty="0"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cs typeface="Arial" pitchFamily="34" charset="0"/>
              </a:rPr>
              <a:t>Były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to te same dwa filmy: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„Jestem Bogiem”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oraz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„Czarny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Czwartek – Janek Wiśniewski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Padł”.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Obraz 6"/>
          <p:cNvPicPr>
            <a:picLocks noChangeAspect="1" noChangeArrowheads="1"/>
          </p:cNvPicPr>
          <p:nvPr/>
        </p:nvPicPr>
        <p:blipFill>
          <a:blip r:embed="rId4"/>
          <a:srcRect l="19479" t="11111" r="44218" b="46661"/>
          <a:stretch>
            <a:fillRect/>
          </a:stretch>
        </p:blipFill>
        <p:spPr bwMode="auto">
          <a:xfrm>
            <a:off x="684213" y="3244850"/>
            <a:ext cx="8059737" cy="306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684213" y="684213"/>
            <a:ext cx="8059737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1200" b="1" dirty="0" smtClean="0"/>
              <a:t>Dane ilościowe 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Audycje dla niepełnosprawnych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06BCE-F80F-434A-AF96-4F407576E72C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31746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468313" y="5073650"/>
            <a:ext cx="8424862" cy="10779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Tylko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43%</a:t>
            </a:r>
            <a:r>
              <a:rPr lang="pl-PL" sz="1600" dirty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monitorowanych dostawców usług medialnych oznaczało audycję symbolami graficznymi na etapie wyboru z </a:t>
            </a:r>
            <a:r>
              <a:rPr lang="pl-PL" sz="1600" dirty="0">
                <a:latin typeface="+mn-lt"/>
              </a:rPr>
              <a:t>katalogu oraz znakowało </a:t>
            </a:r>
            <a:r>
              <a:rPr lang="pl-PL" sz="1600" dirty="0">
                <a:latin typeface="+mn-lt"/>
              </a:rPr>
              <a:t>swoje audycje podczas ich </a:t>
            </a:r>
            <a:r>
              <a:rPr lang="pl-PL" sz="1600" dirty="0">
                <a:latin typeface="+mn-lt"/>
              </a:rPr>
              <a:t>trwania.</a:t>
            </a:r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Audycje </a:t>
            </a:r>
            <a:r>
              <a:rPr lang="pl-PL" sz="1600" dirty="0">
                <a:latin typeface="+mn-lt"/>
              </a:rPr>
              <a:t>nie są oznaczane głównie na stronach prezentujących teledyski muzyczne: </a:t>
            </a:r>
            <a:r>
              <a:rPr lang="pl-PL" sz="1600" dirty="0">
                <a:latin typeface="+mn-lt"/>
              </a:rPr>
              <a:t>ESKA.TV, </a:t>
            </a:r>
            <a:r>
              <a:rPr lang="pl-PL" sz="1600" dirty="0">
                <a:latin typeface="+mn-lt"/>
              </a:rPr>
              <a:t>POLOTV.PL, </a:t>
            </a:r>
            <a:r>
              <a:rPr lang="pl-PL" sz="1600" dirty="0">
                <a:latin typeface="+mn-lt"/>
              </a:rPr>
              <a:t>RBL.TV</a:t>
            </a:r>
            <a:r>
              <a:rPr lang="pl-PL" sz="1600" dirty="0">
                <a:latin typeface="+mn-lt"/>
              </a:rPr>
              <a:t>, TV </a:t>
            </a:r>
            <a:r>
              <a:rPr lang="pl-PL" sz="1600" dirty="0">
                <a:latin typeface="+mn-lt"/>
              </a:rPr>
              <a:t>DISCO.PL, </a:t>
            </a:r>
            <a:r>
              <a:rPr lang="pl-PL" sz="1600" dirty="0">
                <a:latin typeface="+mn-lt"/>
              </a:rPr>
              <a:t>4FUN.TV, INTERIA.TV. </a:t>
            </a:r>
            <a:endParaRPr lang="pl-PL" sz="1600" dirty="0"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68313" y="684213"/>
            <a:ext cx="8424862" cy="657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1200" b="1" dirty="0" smtClean="0"/>
              <a:t>Dane ilościowe 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Oznaczenia audycji symbolami graficznymi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A2AC2-B604-4842-AEA5-03BE9C2B42A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graphicFrame>
        <p:nvGraphicFramePr>
          <p:cNvPr id="31750" name="Wykres 8"/>
          <p:cNvGraphicFramePr>
            <a:graphicFrameLocks/>
          </p:cNvGraphicFramePr>
          <p:nvPr/>
        </p:nvGraphicFramePr>
        <p:xfrm>
          <a:off x="417513" y="1506538"/>
          <a:ext cx="8526462" cy="3197225"/>
        </p:xfrm>
        <a:graphic>
          <a:graphicData uri="http://schemas.openxmlformats.org/presentationml/2006/ole">
            <p:oleObj spid="_x0000_s31750" r:id="rId5" imgW="8529043" imgH="320067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4398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pl-PL" sz="1800" dirty="0" smtClean="0"/>
              <a:t>Oznaczenia symbolami graficznymi zależą też od rodzaju nośnika za pomocą którego odtwarzana jest audycja. Poniżej zdjęcie nieoznaczonej audycji „Kuba Wojewódzki” ze strony TVN PLAYER.PL, odtworzonej przez urządzenie </a:t>
            </a:r>
            <a:r>
              <a:rPr lang="pl-PL" sz="1800" dirty="0" err="1" smtClean="0"/>
              <a:t>blu</a:t>
            </a:r>
            <a:r>
              <a:rPr lang="pl-PL" sz="1800" dirty="0" smtClean="0"/>
              <a:t>- </a:t>
            </a:r>
            <a:r>
              <a:rPr lang="pl-PL" sz="1800" dirty="0" err="1" smtClean="0"/>
              <a:t>ray</a:t>
            </a:r>
            <a:r>
              <a:rPr lang="pl-PL" sz="1800" dirty="0" smtClean="0"/>
              <a:t> </a:t>
            </a:r>
            <a:r>
              <a:rPr lang="pl-PL" sz="1800" dirty="0" err="1" smtClean="0"/>
              <a:t>samsung</a:t>
            </a:r>
            <a:r>
              <a:rPr lang="pl-PL" sz="1800" dirty="0" smtClean="0"/>
              <a:t> -smart tv (zdjęcie </a:t>
            </a:r>
            <a:r>
              <a:rPr lang="pl-PL" sz="1800" dirty="0"/>
              <a:t>nadesłane do Departamentu Monitoringu przez skarżącego </a:t>
            </a:r>
            <a:r>
              <a:rPr lang="pl-PL" sz="1800" dirty="0" smtClean="0"/>
              <a:t>użytkownika). </a:t>
            </a:r>
            <a:endParaRPr lang="pl-PL" sz="1800" dirty="0"/>
          </a:p>
        </p:txBody>
      </p:sp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Dane ilościowe 7 </a:t>
            </a:r>
            <a:br>
              <a:rPr lang="pl-PL" sz="2800" b="1" dirty="0" smtClean="0"/>
            </a:br>
            <a:r>
              <a:rPr lang="pl-PL" sz="1800" b="1" dirty="0" smtClean="0"/>
              <a:t>Oznaczenia audycji symbolami graficznymi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1800" b="1" dirty="0"/>
          </a:p>
        </p:txBody>
      </p:sp>
      <p:pic>
        <p:nvPicPr>
          <p:cNvPr id="1026" name="Picture 2" descr="C:\Users\wisniewskim\AppData\Local\Microsoft\Windows\Temporary Internet Files\Content.Outlook\5GZT6WPQ\zdjęcie 4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l="9951" t="16667"/>
          <a:stretch>
            <a:fillRect/>
          </a:stretch>
        </p:blipFill>
        <p:spPr bwMode="auto">
          <a:xfrm>
            <a:off x="467544" y="2924944"/>
            <a:ext cx="81139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2B97-6195-4014-B97E-F773A6EBE799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4737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pl-PL" sz="1800" dirty="0" smtClean="0"/>
              <a:t>Spośród 21 monitorowanych stron internetowych w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 ( 19%) stwierdzono obecność audycji zagrażających rozwojowi małoletnich.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dirty="0"/>
              <a:t>A</a:t>
            </a:r>
            <a:r>
              <a:rPr lang="pl-PL" sz="1800" dirty="0" smtClean="0"/>
              <a:t>udycje te były niewłaściwie zabezpieczone lub nie były zabezpieczone w ogóle. Udostępniane były w usługach: </a:t>
            </a:r>
            <a:r>
              <a:rPr lang="pl-PL" sz="1800" b="1" dirty="0" smtClean="0"/>
              <a:t>TVN PLAYER.PL, IPLEX.PL , VOD.PL, VODEON.PL . </a:t>
            </a:r>
            <a:br>
              <a:rPr lang="pl-PL" sz="1800" b="1" dirty="0" smtClean="0"/>
            </a:br>
            <a:r>
              <a:rPr lang="pl-PL" sz="1800" dirty="0" smtClean="0"/>
              <a:t>Przed ich emisją użytkownik miał wyłącznie planszę, na której musiał zaznaczyć, że ma 18 lat. </a:t>
            </a:r>
          </a:p>
          <a:p>
            <a:pPr marL="0" indent="0">
              <a:buFont typeface="Arial" charset="0"/>
              <a:buNone/>
              <a:defRPr/>
            </a:pPr>
            <a:endParaRPr lang="pl-PL" sz="18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pl-PL" sz="1800" dirty="0"/>
              <a:t>Spośród </a:t>
            </a:r>
            <a:r>
              <a:rPr lang="pl-PL" sz="1800" dirty="0" smtClean="0"/>
              <a:t>21 </a:t>
            </a:r>
            <a:r>
              <a:rPr lang="pl-PL" sz="1800" dirty="0"/>
              <a:t>monitorowanych stron internetowych </a:t>
            </a:r>
            <a:r>
              <a:rPr lang="pl-PL" sz="1800" b="1" u="sng" dirty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15 przypadkach </a:t>
            </a:r>
            <a:b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( 71%) </a:t>
            </a:r>
            <a:r>
              <a:rPr lang="pl-PL" sz="1800" dirty="0" smtClean="0"/>
              <a:t>stwierdzono obecność przed audycjami przekazów handlowych, </a:t>
            </a:r>
            <a:br>
              <a:rPr lang="pl-PL" sz="1800" dirty="0" smtClean="0"/>
            </a:br>
            <a:r>
              <a:rPr lang="pl-PL" sz="1800" dirty="0" smtClean="0"/>
              <a:t>z czego w 6 przypadkach reklamowano piwo.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dirty="0" smtClean="0"/>
              <a:t>Departament Monitoringu wystosował zapytanie do Państwowej Agencji Rozwiązywania Problemów Alkoholowych odnośnie stosowania ustawy  </a:t>
            </a:r>
            <a:br>
              <a:rPr lang="pl-PL" sz="1800" dirty="0" smtClean="0"/>
            </a:br>
            <a:r>
              <a:rPr lang="pl-PL" sz="1800" dirty="0" smtClean="0"/>
              <a:t>o wychowaniu w trzeźwości i przeciwdziałaniu alkoholizmowi w zakresie audiowizualnych usług na żądanie. </a:t>
            </a:r>
            <a:endParaRPr lang="pl-PL" sz="1800" i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pl-PL" sz="2800" dirty="0" smtClean="0"/>
              <a:t>Dane jakościowe 1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małoletnich, przekazy handlowe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482AC-0348-453D-9819-39762339A13F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13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pl-PL" sz="2800" dirty="0" smtClean="0"/>
              <a:t>Dane jakościowe 2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IPLEX.PL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788" y="981075"/>
            <a:ext cx="8229600" cy="17272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pl-PL" sz="1800" dirty="0" smtClean="0"/>
              <a:t>Na stronie znajdują się trzy filmy w których przedstawiane są sceny o charakterze pornograficznym: „Kaligula”, „Imperium Zmysłów” oraz głośny dokument „Sex od 9 do 17.00” (udostępniany w dziale „Filmy dokumentalne”). </a:t>
            </a:r>
          </a:p>
          <a:p>
            <a:pPr>
              <a:defRPr/>
            </a:pPr>
            <a:r>
              <a:rPr lang="pl-PL" sz="1800" b="1" dirty="0" smtClean="0"/>
              <a:t>Kaligula</a:t>
            </a:r>
            <a:r>
              <a:rPr lang="pl-PL" sz="1800" dirty="0" smtClean="0"/>
              <a:t> – film z 1979 roku zawiera sceny orgii seksualnych, w których widoczne </a:t>
            </a:r>
            <a:br>
              <a:rPr lang="pl-PL" sz="1800" dirty="0" smtClean="0"/>
            </a:br>
            <a:r>
              <a:rPr lang="pl-PL" sz="1800" dirty="0" smtClean="0"/>
              <a:t>są akty penetracji. Dodatkowo film jest bardzo brutalny, pokazywane są w nim realistyczne sceny kaźni, okaleczania ludzi.</a:t>
            </a:r>
          </a:p>
          <a:p>
            <a:pPr marL="0" indent="0">
              <a:buFont typeface="Arial" charset="0"/>
              <a:buNone/>
              <a:defRPr/>
            </a:pPr>
            <a:r>
              <a:rPr lang="pl-PL" sz="1800" dirty="0" smtClean="0"/>
              <a:t> </a:t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797DE-556F-4212-B52A-6BF9AF451F49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pic>
        <p:nvPicPr>
          <p:cNvPr id="35844" name="Picture 2" descr="C:\Users\wisniewskim\AppData\Local\Microsoft\Windows\Temporary Internet Files\Content.Outlook\5GZT6WPQ\kaligula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8207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68313" y="1157288"/>
            <a:ext cx="8229600" cy="1968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endParaRPr lang="pl-PL" sz="1400" b="1" dirty="0">
              <a:latin typeface="Times New Roman" pitchFamily="18" charset="0"/>
            </a:endParaRPr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Strona VOD.PL </a:t>
            </a:r>
            <a:r>
              <a:rPr lang="pl-PL" dirty="0">
                <a:latin typeface="+mn-lt"/>
              </a:rPr>
              <a:t>udostępnia </a:t>
            </a:r>
            <a:r>
              <a:rPr lang="pl-PL" dirty="0">
                <a:latin typeface="+mn-lt"/>
              </a:rPr>
              <a:t>w </a:t>
            </a:r>
            <a:r>
              <a:rPr lang="pl-PL" dirty="0">
                <a:latin typeface="+mn-lt"/>
              </a:rPr>
              <a:t>katalogu </a:t>
            </a:r>
            <a:r>
              <a:rPr lang="pl-PL" dirty="0">
                <a:latin typeface="+mn-lt"/>
              </a:rPr>
              <a:t>„Dokument” </a:t>
            </a:r>
            <a:r>
              <a:rPr lang="pl-PL" dirty="0">
                <a:latin typeface="+mn-lt"/>
              </a:rPr>
              <a:t>audycję: „Fetysze” z </a:t>
            </a:r>
            <a:r>
              <a:rPr lang="pl-PL" dirty="0">
                <a:latin typeface="+mn-lt"/>
              </a:rPr>
              <a:t>1996 roku – przedstawiający personel oraz klientów jednego z najbardziej ekskluzywnych domów fetyszyzmu i </a:t>
            </a:r>
            <a:r>
              <a:rPr lang="pl-PL" dirty="0" err="1">
                <a:latin typeface="+mn-lt"/>
              </a:rPr>
              <a:t>sado</a:t>
            </a:r>
            <a:r>
              <a:rPr lang="pl-PL" dirty="0">
                <a:latin typeface="+mn-lt"/>
              </a:rPr>
              <a:t>-maso na nowojorskim Manhattanie. </a:t>
            </a:r>
            <a:endParaRPr lang="pl-PL" dirty="0">
              <a:latin typeface="+mn-lt"/>
            </a:endParaRPr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W </a:t>
            </a:r>
            <a:r>
              <a:rPr lang="pl-PL" dirty="0">
                <a:latin typeface="+mn-lt"/>
              </a:rPr>
              <a:t>filmie przedstawione są autentyczne sceny z sesji </a:t>
            </a:r>
            <a:r>
              <a:rPr lang="pl-PL" dirty="0" err="1">
                <a:latin typeface="+mn-lt"/>
              </a:rPr>
              <a:t>sado-maso</a:t>
            </a:r>
            <a:r>
              <a:rPr lang="pl-PL" dirty="0">
                <a:latin typeface="+mn-lt"/>
              </a:rPr>
              <a:t>, takie jak chłostanie, </a:t>
            </a:r>
            <a:r>
              <a:rPr lang="pl-PL" dirty="0">
                <a:latin typeface="+mn-lt"/>
              </a:rPr>
              <a:t>bicie </a:t>
            </a:r>
            <a:r>
              <a:rPr lang="pl-PL" dirty="0">
                <a:latin typeface="+mn-lt"/>
              </a:rPr>
              <a:t>narządów płciowych czy np.: przekłuwanie igłą sutków „niewolnicy”: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68313" y="620713"/>
            <a:ext cx="82296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/>
              <a:t>Dane jakościowe 3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VOD.PL 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38CAD-FD06-4912-A388-C17788544528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36869" name="Picture 2" descr="C:\Users\wisniewskim\AppData\Local\Microsoft\Windows\Temporary Internet Files\Content.Outlook\5GZT6WPQ\fetysze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13100"/>
            <a:ext cx="82296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ctrTitle"/>
          </p:nvPr>
        </p:nvSpPr>
        <p:spPr>
          <a:xfrm>
            <a:off x="684213" y="2420938"/>
            <a:ext cx="7772400" cy="2665412"/>
          </a:xfrm>
        </p:spPr>
        <p:txBody>
          <a:bodyPr/>
          <a:lstStyle/>
          <a:p>
            <a:pPr algn="l"/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b="1" smtClean="0"/>
              <a:t> </a:t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600" smtClean="0"/>
              <a:t> </a:t>
            </a:r>
            <a:br>
              <a:rPr lang="pl-PL" sz="1600" smtClean="0"/>
            </a:br>
            <a:r>
              <a:rPr lang="pl-PL" sz="1600" smtClean="0"/>
              <a:t/>
            </a:r>
            <a:br>
              <a:rPr lang="pl-PL" sz="16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b="1" smtClean="0"/>
              <a:t/>
            </a:r>
            <a:br>
              <a:rPr lang="pl-PL" sz="1800" b="1" smtClean="0"/>
            </a:br>
            <a:r>
              <a:rPr lang="pl-PL" sz="1800" smtClean="0"/>
              <a:t/>
            </a:r>
            <a:br>
              <a:rPr lang="pl-PL" sz="1800" smtClean="0"/>
            </a:br>
            <a:endParaRPr lang="pl-PL" sz="1800" smtClean="0"/>
          </a:p>
        </p:txBody>
      </p:sp>
      <p:pic>
        <p:nvPicPr>
          <p:cNvPr id="38914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68313" y="1412875"/>
            <a:ext cx="8229600" cy="14779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Na tej samej stronie znajduje się cały obszerny katalog darmowych filmów </a:t>
            </a:r>
            <a:r>
              <a:rPr lang="pl-PL" dirty="0">
                <a:latin typeface="+mn-lt"/>
              </a:rPr>
              <a:t/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</a:t>
            </a:r>
            <a:r>
              <a:rPr lang="pl-PL" dirty="0">
                <a:latin typeface="+mn-lt"/>
              </a:rPr>
              <a:t>kategorii „Horror</a:t>
            </a:r>
            <a:r>
              <a:rPr lang="pl-PL" dirty="0">
                <a:latin typeface="+mn-lt"/>
              </a:rPr>
              <a:t>”.</a:t>
            </a:r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Przykładowy </a:t>
            </a:r>
            <a:r>
              <a:rPr lang="pl-PL" dirty="0" err="1">
                <a:latin typeface="+mn-lt"/>
              </a:rPr>
              <a:t>screen</a:t>
            </a:r>
            <a:r>
              <a:rPr lang="pl-PL" dirty="0">
                <a:latin typeface="+mn-lt"/>
              </a:rPr>
              <a:t> pochodzi </a:t>
            </a:r>
            <a:r>
              <a:rPr lang="pl-PL" dirty="0">
                <a:latin typeface="+mn-lt"/>
              </a:rPr>
              <a:t>z brutalnego filmu pt.: Piła 2, przedstawiające min.: palenie żywcem człowieka w piecu, czy wrzucenie jednej z bohaterek do dołu pełnego strzykawek: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455613" y="693738"/>
            <a:ext cx="8229600" cy="719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/>
              <a:t>Dane jakościowe 4 </a:t>
            </a:r>
            <a:br>
              <a:rPr lang="pl-PL" sz="2800" dirty="0" smtClean="0"/>
            </a:br>
            <a:r>
              <a:rPr lang="pl-PL" sz="1800" dirty="0" smtClean="0"/>
              <a:t>Audycje zagrażające rozwojowi małoletnich- VOD.PL </a:t>
            </a:r>
            <a:endParaRPr lang="pl-PL" sz="2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922D2-7FF0-479B-B28B-D4631D54F703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pic>
        <p:nvPicPr>
          <p:cNvPr id="38918" name="Obraz 7"/>
          <p:cNvPicPr>
            <a:picLocks noChangeAspect="1" noChangeArrowheads="1"/>
          </p:cNvPicPr>
          <p:nvPr/>
        </p:nvPicPr>
        <p:blipFill>
          <a:blip r:embed="rId4"/>
          <a:srcRect l="19043" t="6592"/>
          <a:stretch>
            <a:fillRect/>
          </a:stretch>
        </p:blipFill>
        <p:spPr bwMode="auto">
          <a:xfrm>
            <a:off x="468313" y="2997200"/>
            <a:ext cx="8229600" cy="374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50637-CB02-44CA-8A0F-21D7A8630DE8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sp>
        <p:nvSpPr>
          <p:cNvPr id="40963" name="Tytuł 1"/>
          <p:cNvSpPr>
            <a:spLocks noGrp="1"/>
          </p:cNvSpPr>
          <p:nvPr>
            <p:ph type="ctrTitle"/>
          </p:nvPr>
        </p:nvSpPr>
        <p:spPr>
          <a:xfrm>
            <a:off x="611188" y="701675"/>
            <a:ext cx="7772400" cy="1150938"/>
          </a:xfrm>
        </p:spPr>
        <p:txBody>
          <a:bodyPr/>
          <a:lstStyle/>
          <a:p>
            <a:r>
              <a:rPr lang="pl-PL" sz="2800" b="1" smtClean="0"/>
              <a:t>Podsumowanie</a:t>
            </a: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755650" y="1916113"/>
            <a:ext cx="7777163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buFont typeface="Wingdings" pitchFamily="2" charset="2"/>
              <a:buChar char="q"/>
              <a:defRPr/>
            </a:pPr>
            <a:r>
              <a:rPr lang="pl-PL" sz="1800" dirty="0" smtClean="0">
                <a:solidFill>
                  <a:schemeClr val="tx1"/>
                </a:solidFill>
              </a:rPr>
              <a:t>Kontrola wykazała, że zdecydowana większość internetowych dostawców usług audiowizualnych w niewielkim stopniu realizuje przepisy ustawy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o radiofonii i telewizji oraz </a:t>
            </a:r>
            <a:r>
              <a:rPr lang="pl-PL" sz="1800" smtClean="0">
                <a:solidFill>
                  <a:schemeClr val="tx1"/>
                </a:solidFill>
              </a:rPr>
              <a:t>rozporządzenia dotyczącego </a:t>
            </a:r>
            <a:r>
              <a:rPr lang="pl-PL" sz="1800" dirty="0" smtClean="0">
                <a:solidFill>
                  <a:schemeClr val="tx1"/>
                </a:solidFill>
              </a:rPr>
              <a:t>ochrony małoletnich. 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755650" y="684213"/>
            <a:ext cx="7772400" cy="72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sz="2800" b="1" dirty="0" smtClean="0"/>
              <a:t>Podsumowanie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/>
              <a:t>Opracował: Michał Wiśniewski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/>
          </a:p>
        </p:txBody>
      </p:sp>
      <p:pic>
        <p:nvPicPr>
          <p:cNvPr id="43010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pole tekstowe 3"/>
          <p:cNvSpPr txBox="1">
            <a:spLocks noChangeArrowheads="1"/>
          </p:cNvSpPr>
          <p:nvPr/>
        </p:nvSpPr>
        <p:spPr bwMode="auto">
          <a:xfrm>
            <a:off x="539750" y="1773238"/>
            <a:ext cx="676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BF83C-E732-49B6-94CF-04050B23C4F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611188" y="1628775"/>
            <a:ext cx="7772400" cy="287972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dirty="0" smtClean="0"/>
              <a:t>Agenda: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1. </a:t>
            </a:r>
            <a:r>
              <a:rPr lang="pl-PL" sz="2000" dirty="0" smtClean="0"/>
              <a:t>Metodologia kontroli internetowych dostawców usług  </a:t>
            </a:r>
            <a:br>
              <a:rPr lang="pl-PL" sz="2000" dirty="0" smtClean="0"/>
            </a:br>
            <a:r>
              <a:rPr lang="pl-PL" sz="2000" dirty="0" smtClean="0"/>
              <a:t>     audiowizualnych na żądanie. </a:t>
            </a:r>
            <a:br>
              <a:rPr lang="pl-PL" sz="2000" dirty="0" smtClean="0"/>
            </a:br>
            <a:r>
              <a:rPr lang="pl-PL" sz="2000" dirty="0" smtClean="0"/>
              <a:t>2. Przedstawienie wyników ilościowych kontroli.</a:t>
            </a:r>
            <a:br>
              <a:rPr lang="pl-PL" sz="2000" dirty="0" smtClean="0"/>
            </a:br>
            <a:r>
              <a:rPr lang="pl-PL" sz="2000" dirty="0" smtClean="0"/>
              <a:t>3. Przedstawienie wyników jakościowych kontroli- audycje zagrażające </a:t>
            </a:r>
            <a:br>
              <a:rPr lang="pl-PL" sz="2000" dirty="0" smtClean="0"/>
            </a:br>
            <a:r>
              <a:rPr lang="pl-PL" sz="2000" dirty="0" smtClean="0"/>
              <a:t>    rozwojowi małoletnich, kontrola przekazów handlowych.</a:t>
            </a:r>
            <a:br>
              <a:rPr lang="pl-PL" sz="2000" dirty="0" smtClean="0"/>
            </a:br>
            <a:r>
              <a:rPr lang="pl-PL" sz="2000" dirty="0" smtClean="0"/>
              <a:t>4. Podsumowanie.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</p:txBody>
      </p:sp>
      <p:pic>
        <p:nvPicPr>
          <p:cNvPr id="1638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CB84-1DE8-4D9C-8F76-A34A5075D91D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539750" y="1844675"/>
            <a:ext cx="7848600" cy="43211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l">
              <a:defRPr/>
            </a:pP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b="1" dirty="0" smtClean="0"/>
              <a:t>Monitoring</a:t>
            </a:r>
            <a:r>
              <a:rPr lang="pl-PL" sz="1800" dirty="0" smtClean="0"/>
              <a:t> został przeprowadzony na podstawie instrukcji oraz formularza monitorującego, składającego się z 6 części: 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1. Dane o dostawcy usług medialnych </a:t>
            </a:r>
            <a:r>
              <a:rPr lang="pl-PL" sz="1800" b="1" i="1" dirty="0" smtClean="0"/>
              <a:t>(Art. 47e ust. 1, 2 )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2. Dane o promowaniu audycji europejskich </a:t>
            </a:r>
            <a:r>
              <a:rPr lang="pl-PL" sz="1800" b="1" i="1" dirty="0" smtClean="0"/>
              <a:t>(Art. 47f ust.1,2)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3. Dane o obecności w ofercie audycji dla osób niepełnosprawnych </a:t>
            </a:r>
            <a:br>
              <a:rPr lang="pl-PL" sz="1800" dirty="0" smtClean="0"/>
            </a:br>
            <a:r>
              <a:rPr lang="pl-PL" sz="1800" b="1" i="1" dirty="0" smtClean="0"/>
              <a:t>( Art. 47g)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4. Oznaczanie audycji ze względu na kategorie wiekowe (</a:t>
            </a:r>
            <a:r>
              <a:rPr lang="pl-PL" sz="1800" b="1" dirty="0" smtClean="0"/>
              <a:t>art. 47 e</a:t>
            </a:r>
            <a:r>
              <a:rPr lang="pl-PL" sz="1800" dirty="0" smtClean="0"/>
              <a:t>, ust. 2 oraz </a:t>
            </a:r>
            <a:r>
              <a:rPr lang="pl-PL" sz="1800" b="1" i="1" dirty="0" smtClean="0"/>
              <a:t>rozporządzenie</a:t>
            </a:r>
            <a:r>
              <a:rPr lang="pl-PL" sz="1800" dirty="0"/>
              <a:t> w sprawie szczegółowych zasad ochrony małoletnich w audiowizualnych usługach na żądanie</a:t>
            </a:r>
            <a:r>
              <a:rPr lang="pl-PL" sz="1800" dirty="0" smtClean="0"/>
              <a:t>)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5</a:t>
            </a:r>
            <a:r>
              <a:rPr lang="pl-PL" sz="1800" dirty="0" smtClean="0"/>
              <a:t>. Techniczne zabezpieczenia audycji zagrażających rozwojowi małoletnich </a:t>
            </a:r>
            <a:br>
              <a:rPr lang="pl-PL" sz="1800" dirty="0" smtClean="0"/>
            </a:br>
            <a:r>
              <a:rPr lang="pl-PL" sz="1800" dirty="0" smtClean="0"/>
              <a:t>( </a:t>
            </a:r>
            <a:r>
              <a:rPr lang="pl-PL" sz="1800" b="1" i="1" dirty="0" smtClean="0"/>
              <a:t>Art. 47e ust. 1</a:t>
            </a:r>
            <a:r>
              <a:rPr lang="pl-PL" sz="1800" dirty="0" smtClean="0"/>
              <a:t>. )</a:t>
            </a:r>
            <a:br>
              <a:rPr lang="pl-PL" sz="1800" dirty="0" smtClean="0"/>
            </a:br>
            <a:r>
              <a:rPr lang="pl-PL" sz="1800" dirty="0" smtClean="0"/>
              <a:t>6. Przekazy handlowe ( w części zakazanych przekazów handlowych, reklam, audycji sponsorowanych oraz lokowania produktu). </a:t>
            </a:r>
            <a:br>
              <a:rPr lang="pl-PL" sz="1800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</p:txBody>
      </p:sp>
      <p:pic>
        <p:nvPicPr>
          <p:cNvPr id="18434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539750" y="647700"/>
            <a:ext cx="7848600" cy="800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/>
              <a:t>Metodologia kontroli VoD</a:t>
            </a:r>
            <a:r>
              <a:rPr lang="pl-PL" sz="2800" b="1" dirty="0"/>
              <a:t> </a:t>
            </a:r>
            <a:r>
              <a:rPr lang="pl-PL" sz="2800" b="1" dirty="0"/>
              <a:t>1</a:t>
            </a:r>
          </a:p>
          <a:p>
            <a:pPr algn="ctr">
              <a:defRPr/>
            </a:pPr>
            <a:r>
              <a:rPr lang="pl-PL" b="1" dirty="0"/>
              <a:t>Podstawa prawna kontroli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F8738-5482-4EEF-A4B6-02016D280CDB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Formularz monitorującego </a:t>
            </a:r>
            <a:r>
              <a:rPr lang="pl-PL" sz="1800" dirty="0" smtClean="0"/>
              <a:t>składała się głównie z zamkniętych pytań typu TAK/NIE. </a:t>
            </a:r>
            <a:br>
              <a:rPr lang="pl-PL" sz="1800" dirty="0" smtClean="0"/>
            </a:br>
            <a:r>
              <a:rPr lang="pl-PL" sz="1800" dirty="0" smtClean="0"/>
              <a:t>W części kontroli ilościowej ankiety (rozdziały 1-4), każdy dostawca usług medialnych mógł dostać maksymalnie </a:t>
            </a:r>
            <a:r>
              <a:rPr lang="pl-PL" sz="1800" b="1" dirty="0" smtClean="0"/>
              <a:t>14 punktów:</a:t>
            </a:r>
            <a:r>
              <a:rPr lang="pl-PL" sz="1800" dirty="0" smtClean="0"/>
              <a:t>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ajwięcej 6 pkt za oznaczenia audycji symbolami graficznymi </a:t>
            </a:r>
            <a:r>
              <a:rPr lang="pl-PL" sz="1800" b="1" dirty="0" smtClean="0"/>
              <a:t>wskazującymi na przeznaczenie do określonej kategorii wiekowej</a:t>
            </a:r>
            <a:r>
              <a:rPr lang="pl-PL" sz="1800" dirty="0" smtClean="0"/>
              <a:t>: podczas wybierania audycji</a:t>
            </a:r>
            <a:br>
              <a:rPr lang="pl-PL" sz="1800" dirty="0" smtClean="0"/>
            </a:br>
            <a:r>
              <a:rPr lang="pl-PL" sz="1800" dirty="0" smtClean="0"/>
              <a:t>z katalogu (3 pkt), podczas trwania audycji (3 pkt);</a:t>
            </a:r>
            <a:endParaRPr lang="pl-PL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3 pkt za podanie pełnych danych o podmiocie</a:t>
            </a:r>
            <a:r>
              <a:rPr lang="pl-PL" sz="1800" dirty="0" smtClean="0"/>
              <a:t>: nazwa usługi (1 pkt), podanie adresu korespondencyjnego (1 pkt), podanie adresu email (1 pkt);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3 pkt za promowanie audycji europejskich</a:t>
            </a:r>
            <a:r>
              <a:rPr lang="pl-PL" sz="1800" b="1" dirty="0" smtClean="0"/>
              <a:t>: </a:t>
            </a:r>
            <a:r>
              <a:rPr lang="pl-PL" sz="1800" dirty="0" smtClean="0"/>
              <a:t>podawanie informacji o kraju produkcji danej audycji (1 pkt), podawanie na stronie dodatkowych informacji lub materiałów promujących audycje europejskie (1 pkt), za obecność na stronie osobnych katalogów zawierających audycje europejskie (w tym polskie)- 1 pkt;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 1 pkt </a:t>
            </a:r>
            <a:r>
              <a:rPr lang="pl-PL" sz="1800" dirty="0" smtClean="0"/>
              <a:t>za wskazanie Krajowej Rady jako organu właściwego w sprawach audiowizualnych usług medialnych na żądanie;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1 pkt </a:t>
            </a:r>
            <a:r>
              <a:rPr lang="pl-PL" sz="1800" b="1" dirty="0" smtClean="0"/>
              <a:t>za obecność w udostępnianych audycjach </a:t>
            </a: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udogodnień dla osób niepełnosprawnych</a:t>
            </a:r>
            <a:r>
              <a:rPr lang="pl-PL" sz="1800" dirty="0" smtClean="0"/>
              <a:t> (audiodeskrypcji, tłumaczeń na język migowy).</a:t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457200" y="446088"/>
            <a:ext cx="8229600" cy="8001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spAutoFit/>
          </a:bodyPr>
          <a:lstStyle/>
          <a:p>
            <a:pPr>
              <a:defRPr/>
            </a:pPr>
            <a:r>
              <a:rPr lang="pl-PL" sz="2800" b="1" dirty="0" smtClean="0"/>
              <a:t>Metodologia kontroli VoD</a:t>
            </a:r>
            <a:r>
              <a:rPr lang="pl-PL" sz="2800" b="1" dirty="0"/>
              <a:t> </a:t>
            </a:r>
            <a:r>
              <a:rPr lang="pl-PL" sz="2800" b="1" dirty="0" smtClean="0"/>
              <a:t>2</a:t>
            </a:r>
            <a:br>
              <a:rPr lang="pl-PL" sz="2800" b="1" dirty="0" smtClean="0"/>
            </a:br>
            <a:r>
              <a:rPr lang="pl-PL" sz="1800" b="1" dirty="0" smtClean="0"/>
              <a:t>Narzędzie kontroli  </a:t>
            </a:r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D6EA4-6F93-498A-ABA5-FFAF8B214AAF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84651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 smtClean="0"/>
              <a:t>W przypadku audycji zagrażających rozwojowi małoletnich: </a:t>
            </a:r>
          </a:p>
          <a:p>
            <a:pPr marL="0" indent="0">
              <a:buFont typeface="Arial" charset="0"/>
              <a:buNone/>
              <a:defRPr/>
            </a:pPr>
            <a:endParaRPr lang="pl-PL" sz="18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pl-PL" sz="2000" dirty="0" smtClean="0"/>
              <a:t>monitorujący otwierał każdy katalog znajdujący się na stronie;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2000" dirty="0" smtClean="0"/>
              <a:t>jeżeli znalazł audycję co do której miał podejrzenia, że zagraża rozwojowi małoletnich sprawdzał zabezpieczenia danej audycji;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2000" dirty="0" smtClean="0"/>
              <a:t>każda nieprawidłowo zabezpieczona audycja została dokładnie zmonitorowana, udokumentowano również sceny (</a:t>
            </a:r>
            <a:r>
              <a:rPr lang="pl-PL" sz="2000" dirty="0" err="1" smtClean="0"/>
              <a:t>print</a:t>
            </a:r>
            <a:r>
              <a:rPr lang="pl-PL" sz="2000" dirty="0" smtClean="0"/>
              <a:t> </a:t>
            </a:r>
            <a:r>
              <a:rPr lang="pl-PL" sz="2000" dirty="0" err="1" smtClean="0"/>
              <a:t>screen</a:t>
            </a:r>
            <a:r>
              <a:rPr lang="pl-PL" sz="2000" dirty="0" smtClean="0"/>
              <a:t>) na podstawie których stwierdzono klasyfikację do art. 18 ust. 4 ustawy </a:t>
            </a:r>
            <a:br>
              <a:rPr lang="pl-PL" sz="2000" dirty="0" smtClean="0"/>
            </a:br>
            <a:r>
              <a:rPr lang="pl-PL" sz="2000" dirty="0" smtClean="0"/>
              <a:t>o KRRiT;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2000" dirty="0" smtClean="0"/>
              <a:t>szczegółową kontrolą objęto katalogi typu: „Horror”, „Sensacja” oraz oczywiście katalogi „tylko dla dorosłych”.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457200" y="307975"/>
            <a:ext cx="8229600" cy="107632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prstClr val="black"/>
                </a:solidFill>
              </a:rPr>
              <a:t>Metodologia </a:t>
            </a:r>
            <a:r>
              <a:rPr lang="pl-PL" sz="2800" b="1" dirty="0">
                <a:solidFill>
                  <a:prstClr val="black"/>
                </a:solidFill>
              </a:rPr>
              <a:t>kontroli VoD </a:t>
            </a:r>
            <a:r>
              <a:rPr lang="pl-PL" sz="2800" b="1" dirty="0" smtClean="0">
                <a:solidFill>
                  <a:prstClr val="black"/>
                </a:solidFill>
              </a:rPr>
              <a:t>3</a:t>
            </a:r>
            <a:br>
              <a:rPr lang="pl-PL" sz="2800" b="1" dirty="0" smtClean="0">
                <a:solidFill>
                  <a:prstClr val="black"/>
                </a:solidFill>
              </a:rPr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Audycje zagrażające rozwojowi małoletnich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1B90C-70A5-4097-AD98-0A37A3530A32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688975"/>
            <a:ext cx="8132763" cy="7239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3100" b="1" dirty="0" smtClean="0"/>
              <a:t>Dane ilościowe 1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Liczba punktów, jaką osiągnęły poszczególne usługi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22530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51A69-AE35-4C55-8EFF-FCE04EB8227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graphicFrame>
        <p:nvGraphicFramePr>
          <p:cNvPr id="22532" name="Wykres 6"/>
          <p:cNvGraphicFramePr>
            <a:graphicFrameLocks/>
          </p:cNvGraphicFramePr>
          <p:nvPr/>
        </p:nvGraphicFramePr>
        <p:xfrm>
          <a:off x="273050" y="1649413"/>
          <a:ext cx="8237538" cy="5035550"/>
        </p:xfrm>
        <a:graphic>
          <a:graphicData uri="http://schemas.openxmlformats.org/presentationml/2006/ole">
            <p:oleObj spid="_x0000_s22532" r:id="rId5" imgW="8236410" imgH="503573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0338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Szczegółowym monitoringiem objęto 21 stron </a:t>
            </a:r>
            <a:r>
              <a:rPr lang="pl-PL" sz="1800" dirty="0" smtClean="0"/>
              <a:t>internetowych wyselekcjonowanych spośród 40 najpopularniejszych stron udostępniających audycje. Nie są to wszystkie strony, lista jest aktualizowana na bieżąco przez Departament Monitoringu. </a:t>
            </a:r>
          </a:p>
          <a:p>
            <a:pPr marL="0" indent="0">
              <a:buFont typeface="Arial" charset="0"/>
              <a:buNone/>
              <a:defRPr/>
            </a:pPr>
            <a:endParaRPr lang="pl-PL" sz="18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dirty="0" smtClean="0">
                <a:solidFill>
                  <a:schemeClr val="accent2">
                    <a:lumMod val="75000"/>
                  </a:schemeClr>
                </a:solidFill>
              </a:rPr>
              <a:t>Żaden</a:t>
            </a:r>
            <a:r>
              <a:rPr lang="pl-PL" sz="1800" dirty="0" smtClean="0"/>
              <a:t> z dostawców nie otrzymał maksymalnej ilości punktów.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Najwięcej punktów </a:t>
            </a:r>
            <a:r>
              <a:rPr lang="pl-PL" sz="1800" b="1" dirty="0" smtClean="0"/>
              <a:t>-13 </a:t>
            </a:r>
            <a:r>
              <a:rPr lang="pl-PL" sz="1800" b="1" dirty="0"/>
              <a:t> </a:t>
            </a:r>
            <a:r>
              <a:rPr lang="pl-PL" sz="1800" dirty="0" smtClean="0"/>
              <a:t>otrzymała strona IPLEX.PL, </a:t>
            </a:r>
            <a:r>
              <a:rPr lang="pl-PL" sz="1800" dirty="0"/>
              <a:t>w  swojej ofercie nie </a:t>
            </a:r>
            <a:r>
              <a:rPr lang="pl-PL" sz="1800" dirty="0" smtClean="0"/>
              <a:t>posiadała jedynie </a:t>
            </a:r>
            <a:r>
              <a:rPr lang="pl-PL" sz="1800" dirty="0"/>
              <a:t>audycji dla osób </a:t>
            </a:r>
            <a:r>
              <a:rPr lang="pl-PL" sz="1800" dirty="0" smtClean="0"/>
              <a:t>niepełnosprawnych. Bardzo dobre </a:t>
            </a:r>
            <a:r>
              <a:rPr lang="pl-PL" sz="1800" dirty="0"/>
              <a:t>wyniki odnotowano również na </a:t>
            </a:r>
            <a:r>
              <a:rPr lang="pl-PL" sz="1800" dirty="0" smtClean="0"/>
              <a:t>stronach: KINOPLEX.PL (12 pkt), WP.TV, TVN PLAYER.PL (10 pkt).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sz="1800" b="1" u="sng" dirty="0" smtClean="0">
                <a:solidFill>
                  <a:schemeClr val="accent2">
                    <a:lumMod val="75000"/>
                  </a:schemeClr>
                </a:solidFill>
              </a:rPr>
              <a:t>Bardzo słabe wyniki </a:t>
            </a:r>
            <a:r>
              <a:rPr lang="pl-PL" sz="1800" dirty="0" smtClean="0"/>
              <a:t>uzyskały strony należące do grupy kapitałowej </a:t>
            </a:r>
            <a:r>
              <a:rPr lang="pl-PL" sz="1800" b="1" dirty="0" smtClean="0"/>
              <a:t>4 </a:t>
            </a:r>
            <a:r>
              <a:rPr lang="pl-PL" sz="1800" b="1" dirty="0" err="1" smtClean="0"/>
              <a:t>fun</a:t>
            </a:r>
            <a:r>
              <a:rPr lang="pl-PL" sz="1800" b="1" dirty="0" smtClean="0"/>
              <a:t> Media S.A:</a:t>
            </a:r>
            <a:r>
              <a:rPr lang="pl-PL" sz="1800" dirty="0" smtClean="0"/>
              <a:t> RBL. Tv (2 pkt), TV DICSO.PL (2 pkt), 4FUN .TV (2 pkt) oraz </a:t>
            </a:r>
            <a:r>
              <a:rPr lang="pl-PL" sz="1800" dirty="0"/>
              <a:t>strona </a:t>
            </a:r>
            <a:r>
              <a:rPr lang="pl-PL" sz="1800" dirty="0" smtClean="0"/>
              <a:t>POLOTV.PL </a:t>
            </a:r>
            <a:br>
              <a:rPr lang="pl-PL" sz="1800" dirty="0" smtClean="0"/>
            </a:br>
            <a:r>
              <a:rPr lang="pl-PL" sz="1800" dirty="0" smtClean="0"/>
              <a:t>( również 2 pkt)</a:t>
            </a:r>
            <a:endParaRPr lang="pl-PL" sz="1800" dirty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468313" y="727075"/>
            <a:ext cx="8207375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9600" b="1" dirty="0" smtClean="0"/>
              <a:t/>
            </a:r>
            <a:br>
              <a:rPr lang="pl-PL" sz="9600" b="1" dirty="0" smtClean="0"/>
            </a:br>
            <a:r>
              <a:rPr lang="pl-PL" sz="11200" b="1" dirty="0" smtClean="0"/>
              <a:t>Dane ilościowe 2 </a:t>
            </a:r>
            <a:r>
              <a:rPr lang="pl-PL" sz="9600" b="1" dirty="0" smtClean="0"/>
              <a:t/>
            </a:r>
            <a:br>
              <a:rPr lang="pl-PL" sz="9600" b="1" dirty="0" smtClean="0"/>
            </a:br>
            <a:r>
              <a:rPr lang="pl-PL" sz="7200" b="1" dirty="0" smtClean="0"/>
              <a:t>Liczba punktów, jaką osiągnęli poszczególni dostawcy</a:t>
            </a: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9600" dirty="0" smtClean="0"/>
              <a:t/>
            </a:r>
            <a:br>
              <a:rPr lang="pl-PL" sz="96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A79D-2176-42FC-91FE-E060F94FDED8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25602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0825" y="4560888"/>
            <a:ext cx="8569325" cy="2062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ea typeface="MS Mincho" pitchFamily="49" charset="-128"/>
              </a:rPr>
              <a:t>„Stały, łatwy i bezpośredni” </a:t>
            </a:r>
            <a:r>
              <a:rPr lang="pl-PL" sz="1600" dirty="0">
                <a:ea typeface="MS Mincho" pitchFamily="49" charset="-128"/>
              </a:rPr>
              <a:t>dostęp zinterpretowano jako obecność na stronie startowej, lub pod linkiem na stronie startowej. </a:t>
            </a:r>
            <a:endParaRPr lang="pl-PL" sz="1600" b="1" dirty="0"/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Wszyscy</a:t>
            </a:r>
            <a:r>
              <a:rPr lang="pl-PL" sz="1600" dirty="0"/>
              <a:t> </a:t>
            </a:r>
            <a:r>
              <a:rPr lang="pl-PL" sz="1600" dirty="0"/>
              <a:t>monitorowani </a:t>
            </a:r>
            <a:r>
              <a:rPr lang="pl-PL" sz="1600" dirty="0"/>
              <a:t>dostawcy </a:t>
            </a:r>
            <a:r>
              <a:rPr lang="pl-PL" sz="1600" dirty="0"/>
              <a:t>usług medialnych na swoich </a:t>
            </a:r>
            <a:r>
              <a:rPr lang="pl-PL" sz="1600" dirty="0"/>
              <a:t>stronach internetowych podawali nazwę dostarczanej usługi medialnej.</a:t>
            </a:r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dirty="0"/>
              <a:t>Więcej dostawców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(71%) </a:t>
            </a:r>
            <a:r>
              <a:rPr lang="pl-PL" sz="1600" dirty="0"/>
              <a:t>podawało swój adres do korespondencji niż adres mailowy 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(około 60%)</a:t>
            </a:r>
            <a:endParaRPr lang="pl-PL" sz="1600" dirty="0"/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</a:rPr>
              <a:t>Tylko pięciu dostawców </a:t>
            </a:r>
            <a:r>
              <a:rPr lang="pl-PL" sz="1600" dirty="0"/>
              <a:t>(IPLEX.PL, KINOPLEX.PL, OUTFILM.PL, WP.TV, GAZETA.TV) na swoich stronach wskazało KRRiT jako organ właściwy </a:t>
            </a:r>
            <a:r>
              <a:rPr lang="pl-PL" sz="1600" dirty="0"/>
              <a:t>w sprawach audiowizualnych usług medialnych na żądanie</a:t>
            </a:r>
            <a:r>
              <a:rPr lang="pl-PL" sz="1600" dirty="0"/>
              <a:t>.</a:t>
            </a:r>
            <a:endParaRPr lang="pl-PL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250825" y="693738"/>
            <a:ext cx="8569325" cy="655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11200" b="1" dirty="0" smtClean="0"/>
              <a:t>Dane ilościowe 3 </a:t>
            </a:r>
            <a:br>
              <a:rPr lang="pl-PL" sz="11200" b="1" dirty="0" smtClean="0"/>
            </a:br>
            <a:r>
              <a:rPr lang="pl-PL" sz="7200" b="1" dirty="0" smtClean="0"/>
              <a:t>Dane o podmiocie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8F981-8DA2-4FAF-9111-5077076C5E2D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graphicFrame>
        <p:nvGraphicFramePr>
          <p:cNvPr id="25606" name="Wykres 9"/>
          <p:cNvGraphicFramePr>
            <a:graphicFrameLocks/>
          </p:cNvGraphicFramePr>
          <p:nvPr/>
        </p:nvGraphicFramePr>
        <p:xfrm>
          <a:off x="187325" y="1433513"/>
          <a:ext cx="8670925" cy="2908300"/>
        </p:xfrm>
        <a:graphic>
          <a:graphicData uri="http://schemas.openxmlformats.org/presentationml/2006/ole">
            <p:oleObj spid="_x0000_s25606" r:id="rId5" imgW="8669263" imgH="29080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132763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pic>
        <p:nvPicPr>
          <p:cNvPr id="27650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611188" y="5078413"/>
            <a:ext cx="8132762" cy="1323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  <a:cs typeface="Arial" pitchFamily="34" charset="0"/>
              </a:rPr>
              <a:t>Spośród monitorowanych dostawców usług medialnych </a:t>
            </a:r>
            <a:r>
              <a:rPr lang="pl-PL" sz="1600" b="1" dirty="0">
                <a:latin typeface="+mn-lt"/>
                <a:cs typeface="Arial" pitchFamily="34" charset="0"/>
              </a:rPr>
              <a:t>50</a:t>
            </a:r>
            <a:r>
              <a:rPr lang="pl-PL" sz="1600" b="1" dirty="0">
                <a:latin typeface="+mn-lt"/>
                <a:cs typeface="Arial" pitchFamily="34" charset="0"/>
              </a:rPr>
              <a:t>%</a:t>
            </a:r>
            <a:r>
              <a:rPr lang="pl-PL" sz="1600" dirty="0">
                <a:latin typeface="+mn-lt"/>
                <a:cs typeface="Arial" pitchFamily="34" charset="0"/>
              </a:rPr>
              <a:t> </a:t>
            </a:r>
            <a:r>
              <a:rPr lang="pl-PL" sz="1600" dirty="0">
                <a:latin typeface="+mn-lt"/>
                <a:cs typeface="Arial" pitchFamily="34" charset="0"/>
              </a:rPr>
              <a:t>podawało </a:t>
            </a:r>
            <a:r>
              <a:rPr lang="pl-PL" sz="1600" dirty="0">
                <a:latin typeface="+mn-lt"/>
                <a:cs typeface="Arial" pitchFamily="34" charset="0"/>
              </a:rPr>
              <a:t>dane </a:t>
            </a:r>
            <a:r>
              <a:rPr lang="pl-PL" sz="1600" dirty="0">
                <a:latin typeface="+mn-lt"/>
                <a:cs typeface="Arial" pitchFamily="34" charset="0"/>
              </a:rPr>
              <a:t/>
            </a:r>
            <a:br>
              <a:rPr lang="pl-PL" sz="1600" dirty="0">
                <a:latin typeface="+mn-lt"/>
                <a:cs typeface="Arial" pitchFamily="34" charset="0"/>
              </a:rPr>
            </a:br>
            <a:r>
              <a:rPr lang="pl-PL" sz="1600" dirty="0">
                <a:latin typeface="+mn-lt"/>
                <a:cs typeface="Arial" pitchFamily="34" charset="0"/>
              </a:rPr>
              <a:t>o </a:t>
            </a:r>
            <a:r>
              <a:rPr lang="pl-PL" sz="1600" dirty="0">
                <a:latin typeface="+mn-lt"/>
                <a:cs typeface="Arial" pitchFamily="34" charset="0"/>
              </a:rPr>
              <a:t>kraju produkcji </a:t>
            </a:r>
            <a:r>
              <a:rPr lang="pl-PL" sz="1600" dirty="0">
                <a:latin typeface="+mn-lt"/>
                <a:cs typeface="Arial" pitchFamily="34" charset="0"/>
              </a:rPr>
              <a:t>udostępnianej audycji. </a:t>
            </a:r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  <a:cs typeface="Arial" pitchFamily="34" charset="0"/>
              </a:rPr>
              <a:t> </a:t>
            </a:r>
            <a:r>
              <a:rPr lang="pl-PL" sz="1600" b="1" dirty="0">
                <a:latin typeface="+mn-lt"/>
                <a:cs typeface="Arial" pitchFamily="34" charset="0"/>
              </a:rPr>
              <a:t>6</a:t>
            </a:r>
            <a:r>
              <a:rPr lang="pl-PL" sz="1600" dirty="0">
                <a:latin typeface="+mn-lt"/>
                <a:cs typeface="Arial" pitchFamily="34" charset="0"/>
              </a:rPr>
              <a:t> </a:t>
            </a:r>
            <a:r>
              <a:rPr lang="pl-PL" sz="1600" dirty="0">
                <a:latin typeface="+mn-lt"/>
                <a:cs typeface="Arial" pitchFamily="34" charset="0"/>
              </a:rPr>
              <a:t>stron posiadało odrębne </a:t>
            </a:r>
            <a:r>
              <a:rPr lang="pl-PL" sz="1600" dirty="0">
                <a:latin typeface="+mn-lt"/>
                <a:cs typeface="Arial" pitchFamily="34" charset="0"/>
              </a:rPr>
              <a:t>katalogi, zawierające </a:t>
            </a:r>
            <a:r>
              <a:rPr lang="pl-PL" sz="1600" dirty="0">
                <a:latin typeface="+mn-lt"/>
                <a:cs typeface="Arial" pitchFamily="34" charset="0"/>
              </a:rPr>
              <a:t>wyłącznie audycje europejskie (</a:t>
            </a:r>
            <a:r>
              <a:rPr lang="pl-PL" sz="1600" dirty="0">
                <a:latin typeface="+mn-lt"/>
                <a:cs typeface="Arial" pitchFamily="34" charset="0"/>
              </a:rPr>
              <a:t>IPLEX.PL, KINOPLEX.PL, OUTFILM.PL, </a:t>
            </a:r>
            <a:r>
              <a:rPr lang="pl-PL" sz="1600" dirty="0">
                <a:latin typeface="+mn-lt"/>
                <a:cs typeface="Arial" pitchFamily="34" charset="0"/>
              </a:rPr>
              <a:t>STREFA </a:t>
            </a:r>
            <a:r>
              <a:rPr lang="pl-PL" sz="1600" dirty="0">
                <a:latin typeface="+mn-lt"/>
                <a:cs typeface="Arial" pitchFamily="34" charset="0"/>
              </a:rPr>
              <a:t>VOD.PL, </a:t>
            </a:r>
            <a:r>
              <a:rPr lang="pl-PL" sz="1600" dirty="0">
                <a:latin typeface="+mn-lt"/>
                <a:cs typeface="Arial" pitchFamily="34" charset="0"/>
              </a:rPr>
              <a:t>INTERIA.TV, </a:t>
            </a:r>
            <a:r>
              <a:rPr lang="pl-PL" sz="1600" dirty="0">
                <a:latin typeface="+mn-lt"/>
                <a:cs typeface="Arial" pitchFamily="34" charset="0"/>
              </a:rPr>
              <a:t> VOD.INTERIA.PL ). </a:t>
            </a:r>
          </a:p>
          <a:p>
            <a:pPr marL="285750" indent="-285750" algn="just" eaLnBrk="0" hangingPunct="0"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  <a:cs typeface="Arial" pitchFamily="34" charset="0"/>
              </a:rPr>
              <a:t>Tylko jedna strona zawierała </a:t>
            </a:r>
            <a:r>
              <a:rPr lang="pl-PL" sz="1600" dirty="0">
                <a:latin typeface="+mn-lt"/>
                <a:cs typeface="Arial" pitchFamily="34" charset="0"/>
              </a:rPr>
              <a:t>dodatkowe informacje promujące audycje Europejskie- </a:t>
            </a:r>
            <a:r>
              <a:rPr lang="pl-PL" sz="1600" dirty="0">
                <a:latin typeface="+mn-lt"/>
                <a:cs typeface="Arial" pitchFamily="34" charset="0"/>
              </a:rPr>
              <a:t>IPLEX.PL</a:t>
            </a:r>
            <a:endParaRPr lang="pl-PL" sz="1600" dirty="0">
              <a:latin typeface="+mn-lt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611188" y="684213"/>
            <a:ext cx="8132762" cy="873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11200" b="1" dirty="0" smtClean="0"/>
              <a:t>Dane ilościowe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7200" b="1" dirty="0" smtClean="0"/>
              <a:t> Promocja audycji europejskich</a:t>
            </a:r>
            <a:r>
              <a:rPr lang="pl-PL" sz="7200" dirty="0" smtClean="0"/>
              <a:t/>
            </a:r>
            <a:br>
              <a:rPr lang="pl-PL" sz="7200" dirty="0" smtClean="0"/>
            </a:b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400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4F087-824A-40A1-9437-D731B1DBC69F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graphicFrame>
        <p:nvGraphicFramePr>
          <p:cNvPr id="27654" name="Wykres 9"/>
          <p:cNvGraphicFramePr>
            <a:graphicFrameLocks/>
          </p:cNvGraphicFramePr>
          <p:nvPr/>
        </p:nvGraphicFramePr>
        <p:xfrm>
          <a:off x="560388" y="1722438"/>
          <a:ext cx="8234362" cy="3006725"/>
        </p:xfrm>
        <a:graphic>
          <a:graphicData uri="http://schemas.openxmlformats.org/presentationml/2006/ole">
            <p:oleObj spid="_x0000_s27654" r:id="rId5" imgW="8236410" imgH="301168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1072</Words>
  <Application>Microsoft Office PowerPoint</Application>
  <PresentationFormat>Pokaz na ekranie (4:3)</PresentationFormat>
  <Paragraphs>110</Paragraphs>
  <Slides>18</Slides>
  <Notes>12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Calibri</vt:lpstr>
      <vt:lpstr>Arial</vt:lpstr>
      <vt:lpstr>Wingdings</vt:lpstr>
      <vt:lpstr>MS Mincho</vt:lpstr>
      <vt:lpstr>Times New Roman</vt:lpstr>
      <vt:lpstr>Motyw pakietu Office</vt:lpstr>
      <vt:lpstr>Wykres programu Microsoft Excel</vt:lpstr>
      <vt:lpstr>Wyniki kontroli internetowych dostawców audiowizualnych usług   na żądanie</vt:lpstr>
      <vt:lpstr> Agenda:   1. Metodologia kontroli internetowych dostawców usług        audiowizualnych na żądanie.  2. Przedstawienie wyników ilościowych kontroli. 3. Przedstawienie wyników jakościowych kontroli- audycje zagrażające      rozwojowi małoletnich, kontrola przekazów handlowych. 4. Podsumowanie.  </vt:lpstr>
      <vt:lpstr>  Monitoring został przeprowadzony na podstawie instrukcji oraz formularza monitorującego, składającego się z 6 części:   1. Dane o dostawcy usług medialnych (Art. 47e ust. 1, 2 ) 2. Dane o promowaniu audycji europejskich (Art. 47f ust.1,2) 3. Dane o obecności w ofercie audycji dla osób niepełnosprawnych  ( Art. 47g) 4. Oznaczanie audycji ze względu na kategorie wiekowe (art. 47 e, ust. 2 oraz rozporządzenie w sprawie szczegółowych zasad ochrony małoletnich w audiowizualnych usługach na żądanie) 5. Techniczne zabezpieczenia audycji zagrażających rozwojowi małoletnich  ( Art. 47e ust. 1. ) 6. Przekazy handlowe ( w części zakazanych przekazów handlowych, reklam, audycji sponsorowanych oraz lokowania produktu).    </vt:lpstr>
      <vt:lpstr>Metodologia kontroli VoD 2 Narzędzie kontroli  </vt:lpstr>
      <vt:lpstr>Metodologia kontroli VoD 3  Audycje zagrażające rozwojowi małoletnich</vt:lpstr>
      <vt:lpstr>   Dane ilościowe 1  Liczba punktów, jaką osiągnęły poszczególne usługi     </vt:lpstr>
      <vt:lpstr>Slajd 7</vt:lpstr>
      <vt:lpstr>        </vt:lpstr>
      <vt:lpstr>        </vt:lpstr>
      <vt:lpstr>Slajd 10</vt:lpstr>
      <vt:lpstr>        </vt:lpstr>
      <vt:lpstr>  Dane ilościowe 7  Oznaczenia audycji symbolami graficznymi   </vt:lpstr>
      <vt:lpstr>Dane jakościowe 1  Audycje zagrażające rozwojowi małoletnich, przekazy handlowe</vt:lpstr>
      <vt:lpstr>Dane jakościowe 2  Audycje zagrażające rozwojowi małoletnich- IPLEX.PL </vt:lpstr>
      <vt:lpstr>Slajd 15</vt:lpstr>
      <vt:lpstr>                                </vt:lpstr>
      <vt:lpstr>Podsumowanie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Michal</dc:creator>
  <cp:lastModifiedBy>wojciechowskai</cp:lastModifiedBy>
  <cp:revision>223</cp:revision>
  <cp:lastPrinted>2013-06-28T09:58:46Z</cp:lastPrinted>
  <dcterms:created xsi:type="dcterms:W3CDTF">2012-01-08T13:01:20Z</dcterms:created>
  <dcterms:modified xsi:type="dcterms:W3CDTF">2013-10-03T08:57:41Z</dcterms:modified>
</cp:coreProperties>
</file>